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Old Standard TT"/>
      <p:regular r:id="rId26"/>
      <p:bold r:id="rId27"/>
      <p: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AAEA131-8798-4B02-833E-D34A4D8328AD}">
  <a:tblStyle styleId="{2AAEA131-8798-4B02-833E-D34A4D8328A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ldStandardTT-regular.fntdata"/><Relationship Id="rId25" Type="http://schemas.openxmlformats.org/officeDocument/2006/relationships/slide" Target="slides/slide20.xml"/><Relationship Id="rId28" Type="http://schemas.openxmlformats.org/officeDocument/2006/relationships/font" Target="fonts/OldStandardTT-italic.fntdata"/><Relationship Id="rId27" Type="http://schemas.openxmlformats.org/officeDocument/2006/relationships/font" Target="fonts/OldStandardT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44614f78e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44614f78e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444f349b7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444f349b7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444f349b7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444f349b7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45d2622656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45d2622656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44614f78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444614f78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5d2622656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5d2622656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444614f78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444614f78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44614f78e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44614f78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5d262265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5d262265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45d2622656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45d2622656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4225bb6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4225bb6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44225bb67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44225bb67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44225bb67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44225bb67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44225bb67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44225bb67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44225bb67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44225bb67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44614f78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44614f78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444614f78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444614f78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4614f78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4614f78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444614f78e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444614f78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drive.google.com/file/d/1zEdQXw-p4ZwQfjYswFSugsO8d-x69for/view" TargetMode="External"/><Relationship Id="rId4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://drive.google.com/file/d/19msflisPwT7-r8ubY4lw8OYid43-PNR8/view" TargetMode="External"/><Relationship Id="rId4" Type="http://schemas.openxmlformats.org/officeDocument/2006/relationships/image" Target="../media/image13.jpg"/><Relationship Id="rId5" Type="http://schemas.openxmlformats.org/officeDocument/2006/relationships/hyperlink" Target="http://drive.google.com/file/d/1oFV9TLI3dzjt3Tm2FSfck4X3TLUYLuBD/view" TargetMode="External"/><Relationship Id="rId6" Type="http://schemas.openxmlformats.org/officeDocument/2006/relationships/image" Target="../media/image7.png"/><Relationship Id="rId7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9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Relationship Id="rId5" Type="http://schemas.openxmlformats.org/officeDocument/2006/relationships/image" Target="../media/image22.png"/><Relationship Id="rId6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jpg"/><Relationship Id="rId4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jp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4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4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3.png"/><Relationship Id="rId6" Type="http://schemas.openxmlformats.org/officeDocument/2006/relationships/image" Target="../media/image2.png"/><Relationship Id="rId7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55925" y="1063450"/>
            <a:ext cx="8118600" cy="201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MCV-M</a:t>
            </a:r>
            <a:r>
              <a:rPr lang="en-GB">
                <a:solidFill>
                  <a:srgbClr val="FFFBF0"/>
                </a:solidFill>
              </a:rPr>
              <a:t>2</a:t>
            </a:r>
            <a:r>
              <a:rPr b="0" lang="en-GB">
                <a:solidFill>
                  <a:srgbClr val="FFFBF0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:</a:t>
            </a:r>
            <a:r>
              <a:rPr lang="en-GB">
                <a:solidFill>
                  <a:srgbClr val="FFFBF0"/>
                </a:solidFill>
              </a:rPr>
              <a:t> </a:t>
            </a:r>
            <a:endParaRPr>
              <a:solidFill>
                <a:srgbClr val="FFFBF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BF0"/>
                </a:solidFill>
              </a:rPr>
              <a:t>Image Inpainting and Completion</a:t>
            </a:r>
            <a:endParaRPr>
              <a:solidFill>
                <a:srgbClr val="FFFBF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4171000" y="3840650"/>
            <a:ext cx="4460400" cy="7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Team 7 - Joan F. Serracant, </a:t>
            </a:r>
            <a:r>
              <a:rPr lang="en-GB" sz="1800"/>
              <a:t>Martí Cobos</a:t>
            </a:r>
            <a:r>
              <a:rPr lang="en-GB" sz="1800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/>
          <p:nvPr/>
        </p:nvSpPr>
        <p:spPr>
          <a:xfrm>
            <a:off x="238525" y="766050"/>
            <a:ext cx="8814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“Circles” image segmentation result: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2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3: </a:t>
            </a:r>
            <a:r>
              <a:rPr lang="en-GB" sz="2000"/>
              <a:t>Test algorithm with given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66" name="Google Shape;166;p22"/>
          <p:cNvPicPr preferRelativeResize="0"/>
          <p:nvPr/>
        </p:nvPicPr>
        <p:blipFill rotWithShape="1">
          <a:blip r:embed="rId3">
            <a:alphaModFix/>
          </a:blip>
          <a:srcRect b="9524" l="2922" r="6596" t="4283"/>
          <a:stretch/>
        </p:blipFill>
        <p:spPr>
          <a:xfrm>
            <a:off x="207625" y="1364275"/>
            <a:ext cx="6331451" cy="31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2"/>
          <p:cNvSpPr txBox="1"/>
          <p:nvPr/>
        </p:nvSpPr>
        <p:spPr>
          <a:xfrm>
            <a:off x="6612325" y="3732075"/>
            <a:ext cx="24411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Image has been segmented </a:t>
            </a:r>
            <a:r>
              <a:rPr lang="en-GB" sz="1200"/>
              <a:t>correctly</a:t>
            </a:r>
            <a:r>
              <a:rPr lang="en-GB" sz="1200"/>
              <a:t> and output image is very close to initial image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3: </a:t>
            </a:r>
            <a:r>
              <a:rPr lang="en-GB" sz="2000"/>
              <a:t>Test algorithm with given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3">
            <a:alphaModFix/>
          </a:blip>
          <a:srcRect b="7759" l="10432" r="8194" t="3768"/>
          <a:stretch/>
        </p:blipFill>
        <p:spPr>
          <a:xfrm>
            <a:off x="4376600" y="1268475"/>
            <a:ext cx="4647648" cy="253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3"/>
          <p:cNvPicPr preferRelativeResize="0"/>
          <p:nvPr/>
        </p:nvPicPr>
        <p:blipFill rotWithShape="1">
          <a:blip r:embed="rId4">
            <a:alphaModFix/>
          </a:blip>
          <a:srcRect b="9665" l="9058" r="7836" t="4644"/>
          <a:stretch/>
        </p:blipFill>
        <p:spPr>
          <a:xfrm>
            <a:off x="191350" y="1218625"/>
            <a:ext cx="3062899" cy="158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3"/>
          <p:cNvPicPr preferRelativeResize="0"/>
          <p:nvPr/>
        </p:nvPicPr>
        <p:blipFill rotWithShape="1">
          <a:blip r:embed="rId5">
            <a:alphaModFix/>
          </a:blip>
          <a:srcRect b="8012" l="10173" r="7582" t="4221"/>
          <a:stretch/>
        </p:blipFill>
        <p:spPr>
          <a:xfrm>
            <a:off x="121750" y="3084950"/>
            <a:ext cx="3132499" cy="167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3"/>
          <p:cNvSpPr txBox="1"/>
          <p:nvPr/>
        </p:nvSpPr>
        <p:spPr>
          <a:xfrm>
            <a:off x="238525" y="766050"/>
            <a:ext cx="8814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“NoisyCircles” image segmentation shows poor result if algorithm not optimized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3381150" y="2728025"/>
            <a:ext cx="919200" cy="366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3"/>
          <p:cNvSpPr txBox="1"/>
          <p:nvPr/>
        </p:nvSpPr>
        <p:spPr>
          <a:xfrm>
            <a:off x="3798425" y="4015725"/>
            <a:ext cx="52785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In order to have good segmentation results, optimizations parameters must be improved. For this image, the following parameters were used: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mu = 0.25</a:t>
            </a:r>
            <a:r>
              <a:rPr lang="en-GB" sz="1200"/>
              <a:t>                     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nu = 0.0001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4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3: </a:t>
            </a:r>
            <a:r>
              <a:rPr lang="en-GB" sz="2000"/>
              <a:t>Test algorithm with given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84" name="Google Shape;184;p24"/>
          <p:cNvSpPr txBox="1"/>
          <p:nvPr/>
        </p:nvSpPr>
        <p:spPr>
          <a:xfrm>
            <a:off x="4609025" y="751413"/>
            <a:ext cx="42828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Although the amount of noise in </a:t>
            </a:r>
            <a:r>
              <a:rPr lang="en-GB"/>
              <a:t>“Phantom18” </a:t>
            </a:r>
            <a:r>
              <a:rPr lang="en-GB">
                <a:solidFill>
                  <a:schemeClr val="dk1"/>
                </a:solidFill>
              </a:rPr>
              <a:t>segmentation can be achieved</a:t>
            </a:r>
            <a:r>
              <a:rPr lang="en-GB"/>
              <a:t>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238525" y="779450"/>
            <a:ext cx="37899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</a:t>
            </a:r>
            <a:r>
              <a:rPr lang="en-GB">
                <a:solidFill>
                  <a:schemeClr val="dk1"/>
                </a:solidFill>
              </a:rPr>
              <a:t>“Phantom17” image can be segmented correctly with little parameter optimization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4"/>
          <p:cNvPicPr preferRelativeResize="0"/>
          <p:nvPr/>
        </p:nvPicPr>
        <p:blipFill rotWithShape="1">
          <a:blip r:embed="rId3">
            <a:alphaModFix/>
          </a:blip>
          <a:srcRect b="9349" l="9280" r="15874" t="4324"/>
          <a:stretch/>
        </p:blipFill>
        <p:spPr>
          <a:xfrm>
            <a:off x="4371936" y="1541075"/>
            <a:ext cx="4723935" cy="306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/>
          <p:cNvPicPr preferRelativeResize="0"/>
          <p:nvPr/>
        </p:nvPicPr>
        <p:blipFill rotWithShape="1">
          <a:blip r:embed="rId4">
            <a:alphaModFix/>
          </a:blip>
          <a:srcRect b="3316" l="9452" r="14559" t="0"/>
          <a:stretch/>
        </p:blipFill>
        <p:spPr>
          <a:xfrm>
            <a:off x="55767" y="1541075"/>
            <a:ext cx="4282800" cy="3065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3: </a:t>
            </a:r>
            <a:r>
              <a:rPr lang="en-GB" sz="2000"/>
              <a:t>Test algorithm with given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93" name="Google Shape;193;p25"/>
          <p:cNvSpPr txBox="1"/>
          <p:nvPr/>
        </p:nvSpPr>
        <p:spPr>
          <a:xfrm>
            <a:off x="86125" y="627050"/>
            <a:ext cx="8520600" cy="4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“Image_to_Restore” with </a:t>
            </a:r>
            <a:r>
              <a:rPr lang="en-GB">
                <a:solidFill>
                  <a:schemeClr val="dk1"/>
                </a:solidFill>
              </a:rPr>
              <a:t>𝝋 = 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975" y="1017725"/>
            <a:ext cx="7013872" cy="394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4: </a:t>
            </a:r>
            <a:r>
              <a:rPr lang="en-GB" sz="2000"/>
              <a:t>Video with curve evolution</a:t>
            </a:r>
            <a:r>
              <a:rPr lang="en-GB" sz="20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0" name="Google Shape;200;p26" title="vide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635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4: </a:t>
            </a:r>
            <a:r>
              <a:rPr lang="en-GB" sz="2000"/>
              <a:t>Video with curve evolution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06" name="Google Shape;206;p27" title="phantom18.bmp-mu_0.2-nu_0-eta_1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324" y="1276375"/>
            <a:ext cx="4283924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7" title="phantom18.bmp-mu_0.2-nu_0-eta_1_origphi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4570" y="1276375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7"/>
          <p:cNvSpPr txBox="1"/>
          <p:nvPr/>
        </p:nvSpPr>
        <p:spPr>
          <a:xfrm>
            <a:off x="165375" y="731750"/>
            <a:ext cx="5005800" cy="2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7"/>
          <p:cNvSpPr txBox="1"/>
          <p:nvPr/>
        </p:nvSpPr>
        <p:spPr>
          <a:xfrm>
            <a:off x="-5400" y="676650"/>
            <a:ext cx="7292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mostly worked with the </a:t>
            </a:r>
            <a:r>
              <a:rPr lang="en-GB">
                <a:solidFill>
                  <a:schemeClr val="dk1"/>
                </a:solidFill>
              </a:rPr>
              <a:t>𝝋 provided but we also tried with the 𝝋 proposed by the paper 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03956" y="746369"/>
            <a:ext cx="1791022" cy="23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5: Under which assumptions Chan-Vese works?</a:t>
            </a:r>
            <a:r>
              <a:rPr lang="en-GB" sz="20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16" name="Google Shape;216;p28"/>
          <p:cNvSpPr txBox="1"/>
          <p:nvPr/>
        </p:nvSpPr>
        <p:spPr>
          <a:xfrm>
            <a:off x="238525" y="590575"/>
            <a:ext cx="4330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“Phantom19” may seem quite similar than “Phantom18” but it</a:t>
            </a:r>
            <a:r>
              <a:rPr lang="en-GB">
                <a:solidFill>
                  <a:schemeClr val="dk1"/>
                </a:solidFill>
              </a:rPr>
              <a:t> cannot be segmented correctly,  as mean values for each segment are similar due to the noise on the image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8"/>
          <p:cNvSpPr txBox="1"/>
          <p:nvPr/>
        </p:nvSpPr>
        <p:spPr>
          <a:xfrm>
            <a:off x="4555400" y="565900"/>
            <a:ext cx="43308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The reason is that, although the amount of noise is similar, in “Phantom19” the mean grayscale value for both areas is the same (see the histograms below)</a:t>
            </a:r>
            <a:endParaRPr/>
          </a:p>
        </p:txBody>
      </p:sp>
      <p:pic>
        <p:nvPicPr>
          <p:cNvPr id="218" name="Google Shape;218;p28"/>
          <p:cNvPicPr preferRelativeResize="0"/>
          <p:nvPr/>
        </p:nvPicPr>
        <p:blipFill rotWithShape="1">
          <a:blip r:embed="rId3">
            <a:alphaModFix/>
          </a:blip>
          <a:srcRect b="7563" l="10440" r="8436" t="3555"/>
          <a:stretch/>
        </p:blipFill>
        <p:spPr>
          <a:xfrm>
            <a:off x="257175" y="1656025"/>
            <a:ext cx="4485149" cy="246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8"/>
          <p:cNvPicPr preferRelativeResize="0"/>
          <p:nvPr/>
        </p:nvPicPr>
        <p:blipFill rotWithShape="1">
          <a:blip r:embed="rId4">
            <a:alphaModFix/>
          </a:blip>
          <a:srcRect b="-5150" l="-5720" r="5719" t="5150"/>
          <a:stretch/>
        </p:blipFill>
        <p:spPr>
          <a:xfrm>
            <a:off x="6770522" y="1706388"/>
            <a:ext cx="2210325" cy="1772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650" y="1706400"/>
            <a:ext cx="2070850" cy="1655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6980900" y="3308625"/>
            <a:ext cx="197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Phantom19 histogram (both areas with the same mean)</a:t>
            </a:r>
            <a:endParaRPr sz="1000"/>
          </a:p>
        </p:txBody>
      </p:sp>
      <p:sp>
        <p:nvSpPr>
          <p:cNvPr id="222" name="Google Shape;222;p28"/>
          <p:cNvSpPr txBox="1"/>
          <p:nvPr/>
        </p:nvSpPr>
        <p:spPr>
          <a:xfrm>
            <a:off x="4771100" y="3308625"/>
            <a:ext cx="1971300" cy="1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Phantom18 histogram</a:t>
            </a:r>
            <a:endParaRPr sz="1000"/>
          </a:p>
        </p:txBody>
      </p:sp>
      <p:sp>
        <p:nvSpPr>
          <p:cNvPr id="223" name="Google Shape;223;p28"/>
          <p:cNvSpPr txBox="1"/>
          <p:nvPr/>
        </p:nvSpPr>
        <p:spPr>
          <a:xfrm>
            <a:off x="257175" y="4238750"/>
            <a:ext cx="85812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As Chan-Vese segmentation depends on the mean values c</a:t>
            </a:r>
            <a:r>
              <a:rPr baseline="-25000" lang="en-GB"/>
              <a:t>1</a:t>
            </a:r>
            <a:r>
              <a:rPr lang="en-GB"/>
              <a:t>, c</a:t>
            </a:r>
            <a:r>
              <a:rPr baseline="-25000" lang="en-GB"/>
              <a:t>2</a:t>
            </a:r>
            <a:r>
              <a:rPr lang="en-GB"/>
              <a:t> of the two segmented areas, it can only work on the assumption that the mean value of areas to be segmented must be different.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29"/>
          <p:cNvGraphicFramePr/>
          <p:nvPr/>
        </p:nvGraphicFramePr>
        <p:xfrm>
          <a:off x="4185825" y="142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{2AAEA131-8798-4B02-833E-D34A4D8328AD}</a:tableStyleId>
              </a:tblPr>
              <a:tblGrid>
                <a:gridCol w="828000"/>
                <a:gridCol w="2014875"/>
                <a:gridCol w="2014525"/>
              </a:tblGrid>
              <a:tr h="4635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# iter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Initial </a:t>
                      </a:r>
                      <a:r>
                        <a:rPr lang="en-GB"/>
                        <a:t>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𝝋 = I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13743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50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14737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100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29" name="Google Shape;229;p29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6: </a:t>
            </a:r>
            <a:r>
              <a:rPr lang="en-GB" sz="2000"/>
              <a:t>Test our own images</a:t>
            </a:r>
            <a:r>
              <a:rPr lang="en-GB" sz="2000"/>
              <a:t> </a:t>
            </a:r>
            <a:endParaRPr sz="2200"/>
          </a:p>
        </p:txBody>
      </p:sp>
      <p:pic>
        <p:nvPicPr>
          <p:cNvPr id="230" name="Google Shape;23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" y="1665625"/>
            <a:ext cx="3994346" cy="300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1923" y="1940286"/>
            <a:ext cx="1911649" cy="1246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68830" y="3354964"/>
            <a:ext cx="1911650" cy="12457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5256" y="1929443"/>
            <a:ext cx="1911650" cy="1274425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9"/>
          <p:cNvSpPr txBox="1"/>
          <p:nvPr/>
        </p:nvSpPr>
        <p:spPr>
          <a:xfrm>
            <a:off x="256775" y="748800"/>
            <a:ext cx="8609100" cy="4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For detailed images, using </a:t>
            </a:r>
            <a:r>
              <a:rPr lang="en-GB">
                <a:solidFill>
                  <a:schemeClr val="dk1"/>
                </a:solidFill>
              </a:rPr>
              <a:t>𝝋 = I shows faster convergence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6: </a:t>
            </a:r>
            <a:r>
              <a:rPr lang="en-GB" sz="2000"/>
              <a:t>Test our own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800" y="870725"/>
            <a:ext cx="3254900" cy="32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0"/>
          <p:cNvPicPr preferRelativeResize="0"/>
          <p:nvPr/>
        </p:nvPicPr>
        <p:blipFill rotWithShape="1">
          <a:blip r:embed="rId4">
            <a:alphaModFix/>
          </a:blip>
          <a:srcRect b="8729" l="62523" r="15255" t="51445"/>
          <a:stretch/>
        </p:blipFill>
        <p:spPr>
          <a:xfrm>
            <a:off x="4574500" y="565425"/>
            <a:ext cx="3712125" cy="37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1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6: </a:t>
            </a:r>
            <a:r>
              <a:rPr lang="en-GB" sz="2000"/>
              <a:t>Test our own images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47" name="Google Shape;24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047775"/>
            <a:ext cx="1743075" cy="261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1"/>
          <p:cNvPicPr preferRelativeResize="0"/>
          <p:nvPr/>
        </p:nvPicPr>
        <p:blipFill rotWithShape="1">
          <a:blip r:embed="rId4">
            <a:alphaModFix/>
          </a:blip>
          <a:srcRect b="9650" l="66632" r="19107" t="52098"/>
          <a:stretch/>
        </p:blipFill>
        <p:spPr>
          <a:xfrm>
            <a:off x="4626677" y="967049"/>
            <a:ext cx="1743075" cy="26307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1"/>
          <p:cNvPicPr preferRelativeResize="0"/>
          <p:nvPr/>
        </p:nvPicPr>
        <p:blipFill rotWithShape="1">
          <a:blip r:embed="rId5">
            <a:alphaModFix/>
          </a:blip>
          <a:srcRect b="9640" l="66532" r="18941" t="51965"/>
          <a:stretch/>
        </p:blipFill>
        <p:spPr>
          <a:xfrm>
            <a:off x="2666513" y="965875"/>
            <a:ext cx="1768980" cy="263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 rotWithShape="1">
          <a:blip r:embed="rId6">
            <a:alphaModFix/>
          </a:blip>
          <a:srcRect b="8796" l="65679" r="18599" t="51668"/>
          <a:stretch/>
        </p:blipFill>
        <p:spPr>
          <a:xfrm>
            <a:off x="6557741" y="934901"/>
            <a:ext cx="1908652" cy="2700775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2759750" y="3557800"/>
            <a:ext cx="15402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μ = 0.1</a:t>
            </a:r>
            <a:endParaRPr/>
          </a:p>
        </p:txBody>
      </p:sp>
      <p:sp>
        <p:nvSpPr>
          <p:cNvPr id="252" name="Google Shape;252;p31"/>
          <p:cNvSpPr txBox="1"/>
          <p:nvPr/>
        </p:nvSpPr>
        <p:spPr>
          <a:xfrm>
            <a:off x="4740950" y="3557800"/>
            <a:ext cx="15402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μ</a:t>
            </a:r>
            <a:r>
              <a:rPr lang="en-GB"/>
              <a:t> = 0.01</a:t>
            </a:r>
            <a:endParaRPr/>
          </a:p>
        </p:txBody>
      </p:sp>
      <p:sp>
        <p:nvSpPr>
          <p:cNvPr id="253" name="Google Shape;253;p31"/>
          <p:cNvSpPr txBox="1"/>
          <p:nvPr/>
        </p:nvSpPr>
        <p:spPr>
          <a:xfrm>
            <a:off x="6798350" y="3557800"/>
            <a:ext cx="1540200" cy="21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μ</a:t>
            </a:r>
            <a:r>
              <a:rPr lang="en-GB"/>
              <a:t> = 0.001</a:t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302600" y="3979550"/>
            <a:ext cx="84168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μ</a:t>
            </a:r>
            <a:r>
              <a:rPr lang="en-GB">
                <a:solidFill>
                  <a:schemeClr val="dk1"/>
                </a:solidFill>
              </a:rPr>
              <a:t> as a factor to control length of the contour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512700" y="1893300"/>
            <a:ext cx="84885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Week 3: Image segmentation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Conclusions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60" name="Google Shape;260;p32"/>
          <p:cNvSpPr txBox="1"/>
          <p:nvPr>
            <p:ph idx="1" type="body"/>
          </p:nvPr>
        </p:nvSpPr>
        <p:spPr>
          <a:xfrm>
            <a:off x="297275" y="938600"/>
            <a:ext cx="8612400" cy="39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When an image contains noise, Chan Vese algorithm parameters should be optimized in order to generate a good image segmentation.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Chan Vese algorithm doesn’t work </a:t>
            </a:r>
            <a:r>
              <a:rPr lang="en-GB"/>
              <a:t>properly</a:t>
            </a:r>
            <a:r>
              <a:rPr lang="en-GB"/>
              <a:t> if image mean values of regions to be segmented are similar. In other words if the image histogram is unimodal it will not be segmented properly.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n-GB"/>
              <a:t>RGB images can be processed by converting them to grayscale and segmenting the converted image. Binarized image can be reconstructed by averaging the 3 image channels.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Index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71600"/>
            <a:ext cx="8520600" cy="3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1: Chan-Vese algorithm 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2: Implementation of </a:t>
            </a:r>
            <a:r>
              <a:rPr lang="en-GB" sz="2000"/>
              <a:t>Chan-Vese algorithm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3: Test algorithm with given images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4: Video with curve evolution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5: Under which assumptions Chan-Vese works?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000">
                <a:solidFill>
                  <a:srgbClr val="000000"/>
                </a:solidFill>
              </a:rPr>
              <a:t>Task 6: Test our own images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GB" sz="2200"/>
              <a:t>Conclusions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1: </a:t>
            </a:r>
            <a:r>
              <a:rPr lang="en-GB" sz="2000"/>
              <a:t>Chan-Vese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77" name="Google Shape;77;p16"/>
          <p:cNvSpPr txBox="1"/>
          <p:nvPr/>
        </p:nvSpPr>
        <p:spPr>
          <a:xfrm>
            <a:off x="2535300" y="4775050"/>
            <a:ext cx="6608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Source:  Pascal Getreuer, Chan-Vese Segmentation, Image Processing On Line, 2 (2012), pp. 214–224.</a:t>
            </a:r>
            <a:endParaRPr b="1" sz="800"/>
          </a:p>
        </p:txBody>
      </p:sp>
      <p:sp>
        <p:nvSpPr>
          <p:cNvPr id="78" name="Google Shape;78;p16"/>
          <p:cNvSpPr txBox="1"/>
          <p:nvPr/>
        </p:nvSpPr>
        <p:spPr>
          <a:xfrm>
            <a:off x="238525" y="653050"/>
            <a:ext cx="8814900" cy="41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Chan-Vese method is inspired by the Mumford-Shah model, which approximates an image f by a piecewise-smooth function u as the solution of: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where contour C is an edge set used as the segmentation boundary.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model is complicated and computationally expensive so Mumford and Shah propose a simplification by changing smoothness criteria by: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Criteria: C must be a set of closed curves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Criteria: color is constant inside every closed curve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</a:t>
            </a:r>
            <a:r>
              <a:rPr lang="en-GB"/>
              <a:t>nd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220" y="1253500"/>
            <a:ext cx="5015275" cy="4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 txBox="1"/>
          <p:nvPr/>
        </p:nvSpPr>
        <p:spPr>
          <a:xfrm>
            <a:off x="836075" y="1809250"/>
            <a:ext cx="1347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Minimum length criteria to avoid jagged edges</a:t>
            </a:r>
            <a:endParaRPr sz="900"/>
          </a:p>
        </p:txBody>
      </p:sp>
      <p:sp>
        <p:nvSpPr>
          <p:cNvPr id="81" name="Google Shape;81;p16"/>
          <p:cNvSpPr txBox="1"/>
          <p:nvPr/>
        </p:nvSpPr>
        <p:spPr>
          <a:xfrm>
            <a:off x="2690875" y="1809250"/>
            <a:ext cx="1216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Similarity criteria</a:t>
            </a:r>
            <a:endParaRPr sz="900"/>
          </a:p>
        </p:txBody>
      </p:sp>
      <p:sp>
        <p:nvSpPr>
          <p:cNvPr id="82" name="Google Shape;82;p16"/>
          <p:cNvSpPr txBox="1"/>
          <p:nvPr/>
        </p:nvSpPr>
        <p:spPr>
          <a:xfrm>
            <a:off x="4315425" y="1809250"/>
            <a:ext cx="1403700" cy="5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Smoothness criteria within image domain except for the contour</a:t>
            </a:r>
            <a:endParaRPr sz="900"/>
          </a:p>
        </p:txBody>
      </p:sp>
      <p:cxnSp>
        <p:nvCxnSpPr>
          <p:cNvPr id="83" name="Google Shape;83;p16"/>
          <p:cNvCxnSpPr>
            <a:stCxn id="80" idx="0"/>
          </p:cNvCxnSpPr>
          <p:nvPr/>
        </p:nvCxnSpPr>
        <p:spPr>
          <a:xfrm flipH="1" rot="10800000">
            <a:off x="1510025" y="1598050"/>
            <a:ext cx="834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" name="Google Shape;84;p16"/>
          <p:cNvCxnSpPr>
            <a:stCxn id="81" idx="0"/>
          </p:cNvCxnSpPr>
          <p:nvPr/>
        </p:nvCxnSpPr>
        <p:spPr>
          <a:xfrm rot="10800000">
            <a:off x="3277675" y="1622350"/>
            <a:ext cx="21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" name="Google Shape;85;p16"/>
          <p:cNvCxnSpPr>
            <a:stCxn id="82" idx="0"/>
          </p:cNvCxnSpPr>
          <p:nvPr/>
        </p:nvCxnSpPr>
        <p:spPr>
          <a:xfrm rot="10800000">
            <a:off x="4998075" y="1628350"/>
            <a:ext cx="19200" cy="180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375" y="971050"/>
            <a:ext cx="2547350" cy="159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5825" y="3750050"/>
            <a:ext cx="3769951" cy="4737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598075" y="4323850"/>
            <a:ext cx="1347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Minimum length criteria to avoid jagged edges</a:t>
            </a:r>
            <a:endParaRPr sz="900"/>
          </a:p>
        </p:txBody>
      </p:sp>
      <p:sp>
        <p:nvSpPr>
          <p:cNvPr id="89" name="Google Shape;89;p16"/>
          <p:cNvSpPr txBox="1"/>
          <p:nvPr/>
        </p:nvSpPr>
        <p:spPr>
          <a:xfrm>
            <a:off x="3452875" y="4323850"/>
            <a:ext cx="1216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Similarity criteria</a:t>
            </a:r>
            <a:endParaRPr sz="900"/>
          </a:p>
        </p:txBody>
      </p:sp>
      <p:cxnSp>
        <p:nvCxnSpPr>
          <p:cNvPr id="90" name="Google Shape;90;p16"/>
          <p:cNvCxnSpPr>
            <a:stCxn id="88" idx="0"/>
          </p:cNvCxnSpPr>
          <p:nvPr/>
        </p:nvCxnSpPr>
        <p:spPr>
          <a:xfrm flipH="1" rot="10800000">
            <a:off x="2272025" y="4112650"/>
            <a:ext cx="83400" cy="21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" name="Google Shape;91;p16"/>
          <p:cNvCxnSpPr>
            <a:stCxn id="89" idx="0"/>
          </p:cNvCxnSpPr>
          <p:nvPr/>
        </p:nvCxnSpPr>
        <p:spPr>
          <a:xfrm rot="10800000">
            <a:off x="4039675" y="4136950"/>
            <a:ext cx="21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/>
        </p:nvSpPr>
        <p:spPr>
          <a:xfrm>
            <a:off x="238525" y="653050"/>
            <a:ext cx="88149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Chan-Vese propose new criteria: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u is allowed to have only 2 values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</a:t>
            </a:r>
            <a:r>
              <a:rPr lang="en-GB"/>
              <a:t>nd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simplify the problem they use Level Set Functions. Contour C can be expressed in terms of a level set function 𝜑 so                                      Now we are dealing with a function over x instead of a set of curves.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New function to minimize using level sets: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0918" y="1673307"/>
            <a:ext cx="2150039" cy="476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7675" y="1632850"/>
            <a:ext cx="4440613" cy="6132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1: </a:t>
            </a:r>
            <a:r>
              <a:rPr lang="en-GB" sz="2000"/>
              <a:t>Chan-Vese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00" name="Google Shape;100;p17"/>
          <p:cNvSpPr txBox="1"/>
          <p:nvPr/>
        </p:nvSpPr>
        <p:spPr>
          <a:xfrm>
            <a:off x="988475" y="2190250"/>
            <a:ext cx="1347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Minimum length criteria to avoid jagged edges</a:t>
            </a:r>
            <a:endParaRPr sz="900"/>
          </a:p>
        </p:txBody>
      </p:sp>
      <p:sp>
        <p:nvSpPr>
          <p:cNvPr id="101" name="Google Shape;101;p17"/>
          <p:cNvSpPr txBox="1"/>
          <p:nvPr/>
        </p:nvSpPr>
        <p:spPr>
          <a:xfrm>
            <a:off x="3337500" y="2375500"/>
            <a:ext cx="1216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Similarity criteria inside C</a:t>
            </a:r>
            <a:endParaRPr sz="900"/>
          </a:p>
        </p:txBody>
      </p:sp>
      <p:cxnSp>
        <p:nvCxnSpPr>
          <p:cNvPr id="102" name="Google Shape;102;p17"/>
          <p:cNvCxnSpPr>
            <a:stCxn id="100" idx="0"/>
          </p:cNvCxnSpPr>
          <p:nvPr/>
        </p:nvCxnSpPr>
        <p:spPr>
          <a:xfrm flipH="1" rot="10800000">
            <a:off x="1662425" y="1816150"/>
            <a:ext cx="954900" cy="374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3" name="Google Shape;103;p17"/>
          <p:cNvCxnSpPr>
            <a:stCxn id="101" idx="0"/>
          </p:cNvCxnSpPr>
          <p:nvPr/>
        </p:nvCxnSpPr>
        <p:spPr>
          <a:xfrm rot="10800000">
            <a:off x="3924300" y="2188600"/>
            <a:ext cx="21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8875" y="1005425"/>
            <a:ext cx="2445255" cy="557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5166300" y="2375500"/>
            <a:ext cx="12168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Similarity criteria outside C</a:t>
            </a:r>
            <a:endParaRPr sz="900"/>
          </a:p>
        </p:txBody>
      </p:sp>
      <p:cxnSp>
        <p:nvCxnSpPr>
          <p:cNvPr id="106" name="Google Shape;106;p17"/>
          <p:cNvCxnSpPr>
            <a:stCxn id="105" idx="0"/>
          </p:cNvCxnSpPr>
          <p:nvPr/>
        </p:nvCxnSpPr>
        <p:spPr>
          <a:xfrm rot="10800000">
            <a:off x="5753100" y="2188600"/>
            <a:ext cx="21600" cy="18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7" name="Google Shape;107;p17"/>
          <p:cNvSpPr txBox="1"/>
          <p:nvPr/>
        </p:nvSpPr>
        <p:spPr>
          <a:xfrm>
            <a:off x="6956225" y="1713250"/>
            <a:ext cx="1347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Minimum area inside contour criteria</a:t>
            </a:r>
            <a:endParaRPr sz="900"/>
          </a:p>
        </p:txBody>
      </p:sp>
      <p:cxnSp>
        <p:nvCxnSpPr>
          <p:cNvPr id="108" name="Google Shape;108;p17"/>
          <p:cNvCxnSpPr/>
          <p:nvPr/>
        </p:nvCxnSpPr>
        <p:spPr>
          <a:xfrm rot="10800000">
            <a:off x="4693925" y="1713250"/>
            <a:ext cx="2262300" cy="28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09" name="Google Shape;10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75957" y="3054343"/>
            <a:ext cx="1815500" cy="2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9525" y="3521475"/>
            <a:ext cx="4814899" cy="9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2025" y="3967226"/>
            <a:ext cx="2670325" cy="807826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5705875" y="3644775"/>
            <a:ext cx="1347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/>
              <a:t>Where:</a:t>
            </a:r>
            <a:endParaRPr sz="900"/>
          </a:p>
        </p:txBody>
      </p:sp>
      <p:sp>
        <p:nvSpPr>
          <p:cNvPr id="113" name="Google Shape;113;p17"/>
          <p:cNvSpPr txBox="1"/>
          <p:nvPr/>
        </p:nvSpPr>
        <p:spPr>
          <a:xfrm>
            <a:off x="2535300" y="4775050"/>
            <a:ext cx="6608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Source:  Pascal Getreuer, Chan-Vese Segmentation, Image Processing On Line, 2 (2012), pp. 214–224.</a:t>
            </a:r>
            <a:endParaRPr b="1" sz="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 txBox="1"/>
          <p:nvPr/>
        </p:nvSpPr>
        <p:spPr>
          <a:xfrm>
            <a:off x="238525" y="653050"/>
            <a:ext cx="8814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Chan-Vese Numerical implementation for gradient descent: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1: </a:t>
            </a:r>
            <a:r>
              <a:rPr lang="en-GB" sz="2000"/>
              <a:t>Chan-Vese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547" y="1126738"/>
            <a:ext cx="5850060" cy="943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663" y="2977338"/>
            <a:ext cx="496252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675" y="3850650"/>
            <a:ext cx="4931645" cy="7369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20520" y="2977338"/>
            <a:ext cx="24098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6470" y="3929838"/>
            <a:ext cx="2771250" cy="69281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8"/>
          <p:cNvSpPr txBox="1"/>
          <p:nvPr/>
        </p:nvSpPr>
        <p:spPr>
          <a:xfrm>
            <a:off x="238525" y="2251850"/>
            <a:ext cx="8814900" cy="4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Where the coefficients must be computed as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/>
          <p:cNvSpPr txBox="1"/>
          <p:nvPr/>
        </p:nvSpPr>
        <p:spPr>
          <a:xfrm>
            <a:off x="2535300" y="4775050"/>
            <a:ext cx="6608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Source:  Pascal Getreuer, Chan-Vese Segmentation, Image Processing On Line, 2 (2012), pp. 214–224.</a:t>
            </a:r>
            <a:endParaRPr b="1" sz="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/>
          <p:nvPr/>
        </p:nvSpPr>
        <p:spPr>
          <a:xfrm>
            <a:off x="238525" y="742975"/>
            <a:ext cx="88149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Code implementation based on paper proposal</a:t>
            </a:r>
            <a:r>
              <a:rPr lang="en-GB"/>
              <a:t>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start.m file level sets is initialized as: 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9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2: </a:t>
            </a:r>
            <a:r>
              <a:rPr lang="en-GB" sz="2000"/>
              <a:t>Implementation of Chan-Vese algorithm</a:t>
            </a:r>
            <a:r>
              <a:rPr lang="en-GB" sz="2000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133" name="Google Shape;13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000" y="742975"/>
            <a:ext cx="3769050" cy="128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9"/>
          <p:cNvSpPr txBox="1"/>
          <p:nvPr/>
        </p:nvSpPr>
        <p:spPr>
          <a:xfrm>
            <a:off x="1598600" y="2462650"/>
            <a:ext cx="68295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[X, Y]=meshgrid(1:nj, 1:ni);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%%Initial phi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phi_0=(-sqrt( ( X-round(ni/2)).^2 + (Y-round(nj/2)).^2)+50);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5" name="Google Shape;135;p19"/>
          <p:cNvSpPr txBox="1"/>
          <p:nvPr/>
        </p:nvSpPr>
        <p:spPr>
          <a:xfrm>
            <a:off x="904200" y="2725900"/>
            <a:ext cx="1262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Level Set </a:t>
            </a:r>
            <a:r>
              <a:rPr i="1" lang="en-GB" sz="800"/>
              <a:t>initialization</a:t>
            </a:r>
            <a:r>
              <a:rPr i="1" lang="en-GB" sz="800"/>
              <a:t>:</a:t>
            </a:r>
            <a:endParaRPr i="1" sz="800"/>
          </a:p>
        </p:txBody>
      </p:sp>
      <p:sp>
        <p:nvSpPr>
          <p:cNvPr id="136" name="Google Shape;136;p19"/>
          <p:cNvSpPr txBox="1"/>
          <p:nvPr/>
        </p:nvSpPr>
        <p:spPr>
          <a:xfrm>
            <a:off x="243775" y="3056625"/>
            <a:ext cx="8814900" cy="17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In </a:t>
            </a:r>
            <a:r>
              <a:rPr lang="en-GB"/>
              <a:t>sol_ChanVeseIpol_GDExp</a:t>
            </a:r>
            <a:r>
              <a:rPr lang="en-GB"/>
              <a:t>.m file gradient descent algorithm is </a:t>
            </a:r>
            <a:r>
              <a:rPr lang="en-GB"/>
              <a:t>implemented</a:t>
            </a:r>
            <a:r>
              <a:rPr lang="en-GB"/>
              <a:t>, firstly c</a:t>
            </a:r>
            <a:r>
              <a:rPr baseline="-25000" lang="en-GB"/>
              <a:t>1</a:t>
            </a:r>
            <a:r>
              <a:rPr lang="en-GB"/>
              <a:t>, and c</a:t>
            </a:r>
            <a:r>
              <a:rPr baseline="-25000" lang="en-GB"/>
              <a:t>2 </a:t>
            </a:r>
            <a:r>
              <a:rPr lang="en-GB"/>
              <a:t>are computed as mean of area inside/outside the contour: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 txBox="1"/>
          <p:nvPr/>
        </p:nvSpPr>
        <p:spPr>
          <a:xfrm>
            <a:off x="1640575" y="3865425"/>
            <a:ext cx="6829500" cy="91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%Fixed phi, Minimization w.r.t c1 and c2 (constant estimation)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c1 = sum(I(phi(:)&gt;=0))/sum(phi(:)&gt;=0); %TODO 1: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c2 = sum(I(phi(:)&lt;0))/sum(phi(:)&lt;0); %TODO 2: Line to complete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 txBox="1"/>
          <p:nvPr/>
        </p:nvSpPr>
        <p:spPr>
          <a:xfrm>
            <a:off x="904200" y="3984550"/>
            <a:ext cx="1262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C</a:t>
            </a:r>
            <a:r>
              <a:rPr baseline="-25000" i="1" lang="en-GB" sz="800"/>
              <a:t>1</a:t>
            </a:r>
            <a:r>
              <a:rPr i="1" lang="en-GB" sz="800"/>
              <a:t> and C</a:t>
            </a:r>
            <a:r>
              <a:rPr baseline="-25000" i="1" lang="en-GB" sz="800"/>
              <a:t>2</a:t>
            </a:r>
            <a:r>
              <a:rPr i="1" lang="en-GB" sz="800"/>
              <a:t> computation</a:t>
            </a:r>
            <a:r>
              <a:rPr i="1" lang="en-GB" sz="800"/>
              <a:t>:</a:t>
            </a:r>
            <a:endParaRPr i="1" sz="800"/>
          </a:p>
        </p:txBody>
      </p:sp>
      <p:sp>
        <p:nvSpPr>
          <p:cNvPr id="139" name="Google Shape;139;p19"/>
          <p:cNvSpPr txBox="1"/>
          <p:nvPr/>
        </p:nvSpPr>
        <p:spPr>
          <a:xfrm>
            <a:off x="2535300" y="4775050"/>
            <a:ext cx="6608700" cy="35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/>
              <a:t>Source:  Pascal Getreuer, Chan-Vese Segmentation, Image Processing On Line, 2 (2012), pp. 214–224.</a:t>
            </a:r>
            <a:endParaRPr b="1" sz="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0"/>
          <p:cNvSpPr txBox="1"/>
          <p:nvPr/>
        </p:nvSpPr>
        <p:spPr>
          <a:xfrm>
            <a:off x="91375" y="364125"/>
            <a:ext cx="88149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Afterwards A and B matrices are computed for gradient descent implementation: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2: </a:t>
            </a:r>
            <a:r>
              <a:rPr lang="en-GB" sz="2000"/>
              <a:t>Implementation of Chan-Vese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46" name="Google Shape;146;p20"/>
          <p:cNvSpPr txBox="1"/>
          <p:nvPr/>
        </p:nvSpPr>
        <p:spPr>
          <a:xfrm>
            <a:off x="878575" y="893625"/>
            <a:ext cx="5085900" cy="39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%Boundary conditions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phi(1,:)   = phi(2,:); %TODO 3: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phi(end,:) = phi(end-1,:); %TODO 4: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phi(:,1)   = phi(:,2); %TODO 5: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phi(:,end) = phi(:,end-1); %TODO 6: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%Regularized Dirac's Delta computation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delta_phi = sol_diracReg(phi, epHeaviside);   %notice delta_phi=H'(phi)	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%derivatives estimation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%i direction, forward finite differences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phi_iFwd  = DiFwd(phi, hi); %TODO 7: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phi_iBwd  = DiBwd(phi, hi); %TODO 8: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%j direction, forward finitie differences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phi_jFwd  = DjFwd(phi, hj); %TODO 9: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phi_jBwd  = DjBwd(phi, hj); %TODO 10: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%centered finite diferences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phi_icent   = (phi_iFwd+phi_iBwd)./2; %TODO 11: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phi_jcent   = (phi_jFwd+phi_jBwd)./2; %TODO 12: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%A and B estimation (A y B from the Pascal Getreuer's IPOL paper "Chan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%Vese segmentation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A = mu./(sqrt(eta^2+phi_iFwd.^2+phi_jcent.^2)); %TODO 13: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B = mu./(sqrt(eta^2+phi_icent.^2+phi_jFwd.^2)); %TODO 14: Line to complete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 txBox="1"/>
          <p:nvPr/>
        </p:nvSpPr>
        <p:spPr>
          <a:xfrm>
            <a:off x="447000" y="1245075"/>
            <a:ext cx="1262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Boundary conditions</a:t>
            </a:r>
            <a:r>
              <a:rPr i="1" lang="en-GB" sz="800"/>
              <a:t>:</a:t>
            </a:r>
            <a:endParaRPr i="1" sz="800"/>
          </a:p>
        </p:txBody>
      </p:sp>
      <p:sp>
        <p:nvSpPr>
          <p:cNvPr id="148" name="Google Shape;148;p20"/>
          <p:cNvSpPr txBox="1"/>
          <p:nvPr/>
        </p:nvSpPr>
        <p:spPr>
          <a:xfrm>
            <a:off x="447000" y="1905275"/>
            <a:ext cx="1262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Regularized Dirac’s Delta computation:</a:t>
            </a:r>
            <a:endParaRPr i="1" sz="800"/>
          </a:p>
        </p:txBody>
      </p:sp>
      <p:sp>
        <p:nvSpPr>
          <p:cNvPr id="149" name="Google Shape;149;p20"/>
          <p:cNvSpPr txBox="1"/>
          <p:nvPr/>
        </p:nvSpPr>
        <p:spPr>
          <a:xfrm>
            <a:off x="519600" y="4163950"/>
            <a:ext cx="1037700" cy="2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800"/>
              <a:t>A and B matrices estimation:</a:t>
            </a:r>
            <a:r>
              <a:rPr i="1" lang="en-GB" sz="800"/>
              <a:t>:</a:t>
            </a:r>
            <a:endParaRPr i="1" sz="800"/>
          </a:p>
        </p:txBody>
      </p:sp>
      <p:sp>
        <p:nvSpPr>
          <p:cNvPr id="150" name="Google Shape;150;p20"/>
          <p:cNvSpPr txBox="1"/>
          <p:nvPr/>
        </p:nvSpPr>
        <p:spPr>
          <a:xfrm>
            <a:off x="5851725" y="1491750"/>
            <a:ext cx="3134400" cy="15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function y = sol_diracReg( x, epsilon )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 Dirac function of x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   sol_diracReg( x, epsilon ) Computes the derivative of the heaviside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    function of x with respect to x. Regularized based on epsilon.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 = epsilon./(pi*(epsilon^2+x.^2)); %TODO 19: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51" name="Google Shape;151;p20"/>
          <p:cNvSpPr/>
          <p:nvPr/>
        </p:nvSpPr>
        <p:spPr>
          <a:xfrm>
            <a:off x="5690925" y="1491725"/>
            <a:ext cx="501900" cy="1311600"/>
          </a:xfrm>
          <a:prstGeom prst="lef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/>
        </p:nvSpPr>
        <p:spPr>
          <a:xfrm>
            <a:off x="91375" y="615025"/>
            <a:ext cx="8814900" cy="6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/>
              <a:t>Finally, gradient </a:t>
            </a:r>
            <a:r>
              <a:rPr lang="en-GB"/>
              <a:t>descent</a:t>
            </a:r>
            <a:r>
              <a:rPr lang="en-GB"/>
              <a:t> is applied using semi-implicit Gauss-Seidel method:                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	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238525" y="1297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200"/>
              <a:t>Task 2: </a:t>
            </a:r>
            <a:r>
              <a:rPr lang="en-GB" sz="2000"/>
              <a:t>Implementation of Chan-Vese algorithm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58" name="Google Shape;158;p21"/>
          <p:cNvSpPr txBox="1"/>
          <p:nvPr/>
        </p:nvSpPr>
        <p:spPr>
          <a:xfrm>
            <a:off x="350500" y="1493025"/>
            <a:ext cx="7836000" cy="25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for i = 2:size(phi,1)-1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for j = 2:size(phi,2)-1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phi(i,j) = ( phi_old(i,j) + ... 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(dt * delta_phi(i,j) *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(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 A(i  ,j  ) * phi_old(i+1,j  ) ) +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 A(i-1,j  ) * phi    (i-1,j  ) ) +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 B(i  ,j  ) * phi_old(i  ,j+1) ) +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 B(i  ,j-1) * phi    (i  ,j-1) ) -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nu -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(lambda1 * (I(i,j) - c1)^2) +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(lambda2 * (I(i,j) - c2)^2)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)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)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)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/ ...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( 1.0 + (dt * delta_phi(i,j) * (A(i,j) + A(i-1,j) + B(i,j) + B(i,j-1)) ) ) ; %TODO 15: Line to complete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end</a:t>
            </a:r>
            <a:b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GB" sz="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end</a:t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8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7650" y="4016375"/>
            <a:ext cx="4781500" cy="7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